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9" r:id="rId6"/>
    <p:sldId id="269" r:id="rId7"/>
    <p:sldId id="262" r:id="rId8"/>
    <p:sldId id="265" r:id="rId9"/>
    <p:sldId id="278" r:id="rId10"/>
    <p:sldId id="260" r:id="rId11"/>
    <p:sldId id="264" r:id="rId12"/>
    <p:sldId id="263" r:id="rId13"/>
    <p:sldId id="267" r:id="rId14"/>
    <p:sldId id="280" r:id="rId15"/>
    <p:sldId id="266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>
      <p:cViewPr>
        <p:scale>
          <a:sx n="136" d="100"/>
          <a:sy n="136" d="100"/>
        </p:scale>
        <p:origin x="8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6.jpe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22.svg"/><Relationship Id="rId5" Type="http://schemas.openxmlformats.org/officeDocument/2006/relationships/slide" Target="slide14.xml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271C-A47E-4C41-8F1E-0655B7D95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6" r="21364"/>
          <a:stretch/>
        </p:blipFill>
        <p:spPr>
          <a:xfrm>
            <a:off x="4437710" y="2945422"/>
            <a:ext cx="2019943" cy="230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9B99E-3F11-5A4E-B478-604E6C3A0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36" r="72207"/>
          <a:stretch/>
        </p:blipFill>
        <p:spPr>
          <a:xfrm rot="5400000">
            <a:off x="4929930" y="1487937"/>
            <a:ext cx="993531" cy="1977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2DE0B-1BE8-DD40-925D-037A72272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" r="72208"/>
          <a:stretch/>
        </p:blipFill>
        <p:spPr>
          <a:xfrm rot="5400000">
            <a:off x="4982630" y="4703711"/>
            <a:ext cx="930098" cy="2019941"/>
          </a:xfrm>
          <a:prstGeom prst="rect">
            <a:avLst/>
          </a:prstGeom>
        </p:spPr>
      </p:pic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8137651" y="3835417"/>
            <a:ext cx="331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@</a:t>
            </a:r>
            <a:r>
              <a:rPr lang="pt-BR" sz="2800" dirty="0" err="1">
                <a:solidFill>
                  <a:srgbClr val="43B02A"/>
                </a:solidFill>
              </a:rPr>
              <a:t>pads_instacart_bot</a:t>
            </a:r>
            <a:endParaRPr lang="pt-BR" sz="2800" dirty="0">
              <a:solidFill>
                <a:srgbClr val="43B02A"/>
              </a:solidFill>
            </a:endParaRPr>
          </a:p>
        </p:txBody>
      </p:sp>
      <p:pic>
        <p:nvPicPr>
          <p:cNvPr id="3" name="Picture 10" descr="Iphone X Cutframe - Iphone X Png Transparent Background ...">
            <a:extLst>
              <a:ext uri="{FF2B5EF4-FFF2-40B4-BE49-F238E27FC236}">
                <a16:creationId xmlns:a16="http://schemas.microsoft.com/office/drawing/2014/main" id="{A96EE8E2-9D68-4E2D-8773-06DC4CDE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2" b="95228" l="10000" r="90000">
                        <a14:foregroundMark x1="36087" y1="5514" x2="40761" y2="5832"/>
                        <a14:foregroundMark x1="43478" y1="8696" x2="47609" y2="8484"/>
                        <a14:foregroundMark x1="54891" y1="7529" x2="55217" y2="8484"/>
                        <a14:foregroundMark x1="42065" y1="5938" x2="57500" y2="5620"/>
                        <a14:foregroundMark x1="57500" y1="5620" x2="69239" y2="6469"/>
                        <a14:foregroundMark x1="69239" y1="6787" x2="72717" y2="13468"/>
                        <a14:foregroundMark x1="72717" y1="13468" x2="72065" y2="20785"/>
                        <a14:foregroundMark x1="72065" y1="20785" x2="72065" y2="20891"/>
                        <a14:foregroundMark x1="28370" y1="90032" x2="34674" y2="93955"/>
                        <a14:foregroundMark x1="34674" y1="93955" x2="42283" y2="94380"/>
                        <a14:foregroundMark x1="42283" y1="94380" x2="49348" y2="93955"/>
                        <a14:foregroundMark x1="49348" y1="93955" x2="64565" y2="93955"/>
                        <a14:foregroundMark x1="64565" y1="93955" x2="71196" y2="91622"/>
                        <a14:foregroundMark x1="71196" y1="91622" x2="71522" y2="89714"/>
                        <a14:foregroundMark x1="30978" y1="94274" x2="37935" y2="95228"/>
                        <a14:foregroundMark x1="69130" y1="6363" x2="72717" y2="12831"/>
                        <a14:foregroundMark x1="72717" y1="12831" x2="72065" y2="19194"/>
                        <a14:backgroundMark x1="20217" y1="15270" x2="326" y2="11453"/>
                        <a14:backgroundMark x1="75326" y1="18028" x2="89348" y2="10817"/>
                        <a14:backgroundMark x1="78696" y1="35737" x2="98478" y2="37116"/>
                        <a14:backgroundMark x1="57717" y1="31813" x2="31304" y2="40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3895" r="26460" b="3365"/>
          <a:stretch/>
        </p:blipFill>
        <p:spPr bwMode="auto">
          <a:xfrm>
            <a:off x="4316238" y="1845186"/>
            <a:ext cx="2255905" cy="44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">
            <a:extLst>
              <a:ext uri="{FF2B5EF4-FFF2-40B4-BE49-F238E27FC236}">
                <a16:creationId xmlns:a16="http://schemas.microsoft.com/office/drawing/2014/main" id="{66D06932-506C-BE4D-821E-036828627D9C}"/>
              </a:ext>
            </a:extLst>
          </p:cNvPr>
          <p:cNvSpPr txBox="1"/>
          <p:nvPr/>
        </p:nvSpPr>
        <p:spPr>
          <a:xfrm>
            <a:off x="588976" y="4797930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8C560DB7-B38B-9A4D-8161-2364D38B794B}"/>
              </a:ext>
            </a:extLst>
          </p:cNvPr>
          <p:cNvSpPr txBox="1"/>
          <p:nvPr/>
        </p:nvSpPr>
        <p:spPr>
          <a:xfrm>
            <a:off x="780573" y="3823209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9DD93DF7-AB08-D449-A386-789BA2FCC250}"/>
              </a:ext>
            </a:extLst>
          </p:cNvPr>
          <p:cNvSpPr txBox="1"/>
          <p:nvPr/>
        </p:nvSpPr>
        <p:spPr>
          <a:xfrm>
            <a:off x="793922" y="2940217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20" name="CaixaDeTexto 72">
            <a:extLst>
              <a:ext uri="{FF2B5EF4-FFF2-40B4-BE49-F238E27FC236}">
                <a16:creationId xmlns:a16="http://schemas.microsoft.com/office/drawing/2014/main" id="{54AEB805-DE7F-2A45-8117-6E044C700F58}"/>
              </a:ext>
            </a:extLst>
          </p:cNvPr>
          <p:cNvSpPr txBox="1"/>
          <p:nvPr/>
        </p:nvSpPr>
        <p:spPr>
          <a:xfrm>
            <a:off x="443541" y="2283014"/>
            <a:ext cx="266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Potencial realista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02686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02686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480" y="1961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reter clientes e crescer em um mercado potencial de 10 Bilhões ao ano!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5363746"/>
              <a:gd name="adj2" fmla="val 117578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1933108"/>
              <a:gd name="adj2" fmla="val 133950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3546590"/>
              <a:gd name="adj2" fmla="val 1527860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756667" y="3372408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402381" y="2921019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481389" y="3935908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061016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920618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7942675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348331" y="1588475"/>
            <a:ext cx="594344" cy="5261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5116C127-3ACE-4FD5-B796-CF77A7FAFCB6}"/>
              </a:ext>
            </a:extLst>
          </p:cNvPr>
          <p:cNvSpPr/>
          <p:nvPr/>
        </p:nvSpPr>
        <p:spPr>
          <a:xfrm>
            <a:off x="9473019" y="2097567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E7A2EAD-8B92-4B4C-B1A3-8C8DD0490E6C}"/>
              </a:ext>
            </a:extLst>
          </p:cNvPr>
          <p:cNvCxnSpPr>
            <a:cxnSpLocks/>
            <a:stCxn id="42" idx="1"/>
            <a:endCxn id="141" idx="0"/>
          </p:cNvCxnSpPr>
          <p:nvPr/>
        </p:nvCxnSpPr>
        <p:spPr>
          <a:xfrm rot="10800000" flipV="1">
            <a:off x="9262165" y="2547567"/>
            <a:ext cx="210855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42" idx="0"/>
          </p:cNvCxnSpPr>
          <p:nvPr/>
        </p:nvCxnSpPr>
        <p:spPr>
          <a:xfrm>
            <a:off x="9814675" y="1588476"/>
            <a:ext cx="594344" cy="5090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88A3992-18A0-4E99-9A1E-75AC5191354A}"/>
              </a:ext>
            </a:extLst>
          </p:cNvPr>
          <p:cNvSpPr txBox="1"/>
          <p:nvPr/>
        </p:nvSpPr>
        <p:spPr>
          <a:xfrm>
            <a:off x="888933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412331" y="2114595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4595"/>
            <a:ext cx="218407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284331" y="2564595"/>
            <a:ext cx="218405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E7B4F01-8C44-429F-97D9-055B07A63AD3}"/>
              </a:ext>
            </a:extLst>
          </p:cNvPr>
          <p:cNvSpPr/>
          <p:nvPr/>
        </p:nvSpPr>
        <p:spPr>
          <a:xfrm>
            <a:off x="10631215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115B1798-A9CD-4A4E-BD82-AFAE2DB1F3DC}"/>
              </a:ext>
            </a:extLst>
          </p:cNvPr>
          <p:cNvCxnSpPr>
            <a:cxnSpLocks/>
            <a:stCxn id="42" idx="3"/>
            <a:endCxn id="142" idx="0"/>
          </p:cNvCxnSpPr>
          <p:nvPr/>
        </p:nvCxnSpPr>
        <p:spPr>
          <a:xfrm>
            <a:off x="11345019" y="2547567"/>
            <a:ext cx="217269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8F35DC7-6209-4197-9426-30E96301FD20}"/>
              </a:ext>
            </a:extLst>
          </p:cNvPr>
          <p:cNvSpPr txBox="1"/>
          <p:nvPr/>
        </p:nvSpPr>
        <p:spPr>
          <a:xfrm>
            <a:off x="1119499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490817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455556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921498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BE2A8663-32D4-4076-9A2F-7386CF69EA2D}"/>
              </a:ext>
            </a:extLst>
          </p:cNvPr>
          <p:cNvSpPr/>
          <p:nvPr/>
        </p:nvSpPr>
        <p:spPr>
          <a:xfrm>
            <a:off x="11515108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753783"/>
            <a:ext cx="7103953" cy="194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5012344" y="4770811"/>
            <a:ext cx="42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8200"/>
                </a:solidFill>
              </a:rPr>
              <a:t>Resumo e </a:t>
            </a:r>
            <a:r>
              <a:rPr lang="pt-BR" b="1" dirty="0">
                <a:solidFill>
                  <a:srgbClr val="FF8200"/>
                </a:solidFill>
              </a:rPr>
              <a:t>Insights</a:t>
            </a:r>
            <a:r>
              <a:rPr lang="pt-BR" sz="20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730478" y="5011194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614064" y="2957825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1315517" y="2361650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316121" y="4842575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987696" y="3737175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359553" y="1545710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613631" y="1532848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Foto do Perfil de compra/uso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D27F4-B259-D741-BF9E-AC39E695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3" y="2478765"/>
            <a:ext cx="4794464" cy="3073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168640-4E85-2B47-84FE-0EFF4F2EE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" t="8263" r="1794"/>
          <a:stretch/>
        </p:blipFill>
        <p:spPr>
          <a:xfrm>
            <a:off x="6415681" y="2068930"/>
            <a:ext cx="4545348" cy="3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6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Perfis independentes</a:t>
            </a:r>
          </a:p>
        </p:txBody>
      </p:sp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9287318" y="5396249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45.360 usuários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7422FC08-DE2F-5340-9D43-D8F8BDFE117D}"/>
              </a:ext>
            </a:extLst>
          </p:cNvPr>
          <p:cNvSpPr txBox="1"/>
          <p:nvPr/>
        </p:nvSpPr>
        <p:spPr>
          <a:xfrm>
            <a:off x="1046849" y="5275395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40.401 usuários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0EEA-3D16-384E-B80E-00F497E79FA6}"/>
              </a:ext>
            </a:extLst>
          </p:cNvPr>
          <p:cNvSpPr/>
          <p:nvPr/>
        </p:nvSpPr>
        <p:spPr>
          <a:xfrm>
            <a:off x="5279109" y="324433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21.626 pessoas</a:t>
            </a:r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59986672-62A6-3A49-9635-B38CD556388F}"/>
              </a:ext>
            </a:extLst>
          </p:cNvPr>
          <p:cNvSpPr txBox="1"/>
          <p:nvPr/>
        </p:nvSpPr>
        <p:spPr>
          <a:xfrm>
            <a:off x="4474247" y="3212922"/>
            <a:ext cx="1871184" cy="1055608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21.626 pessoas</a:t>
            </a:r>
          </a:p>
        </p:txBody>
      </p:sp>
      <p:pic>
        <p:nvPicPr>
          <p:cNvPr id="32" name="Picture 31" descr="A close up of a device&#10;&#10;Description automatically generated">
            <a:extLst>
              <a:ext uri="{FF2B5EF4-FFF2-40B4-BE49-F238E27FC236}">
                <a16:creationId xmlns:a16="http://schemas.microsoft.com/office/drawing/2014/main" id="{3198B12B-3067-4C46-A9CD-21E0C9ECC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19876"/>
          <a:stretch/>
        </p:blipFill>
        <p:spPr>
          <a:xfrm>
            <a:off x="279098" y="2166887"/>
            <a:ext cx="3213584" cy="31476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38F600-0C95-CD46-BC19-2B6D680F9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6" r="21416" b="6871"/>
          <a:stretch/>
        </p:blipFill>
        <p:spPr>
          <a:xfrm>
            <a:off x="7649156" y="2185437"/>
            <a:ext cx="3723075" cy="3110579"/>
          </a:xfrm>
          <a:prstGeom prst="rect">
            <a:avLst/>
          </a:prstGeom>
        </p:spPr>
      </p:pic>
      <p:sp>
        <p:nvSpPr>
          <p:cNvPr id="40" name="CaixaDeTexto 1">
            <a:extLst>
              <a:ext uri="{FF2B5EF4-FFF2-40B4-BE49-F238E27FC236}">
                <a16:creationId xmlns:a16="http://schemas.microsoft.com/office/drawing/2014/main" id="{A43BA76E-E487-794E-B7B2-C2BA8FA4587B}"/>
              </a:ext>
            </a:extLst>
          </p:cNvPr>
          <p:cNvSpPr txBox="1"/>
          <p:nvPr/>
        </p:nvSpPr>
        <p:spPr>
          <a:xfrm>
            <a:off x="961305" y="1561984"/>
            <a:ext cx="18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</a:t>
            </a:r>
          </a:p>
        </p:txBody>
      </p:sp>
      <p:sp>
        <p:nvSpPr>
          <p:cNvPr id="42" name="CaixaDeTexto 1">
            <a:extLst>
              <a:ext uri="{FF2B5EF4-FFF2-40B4-BE49-F238E27FC236}">
                <a16:creationId xmlns:a16="http://schemas.microsoft.com/office/drawing/2014/main" id="{428257AE-349C-7540-A75A-E7AF4766AC2E}"/>
              </a:ext>
            </a:extLst>
          </p:cNvPr>
          <p:cNvSpPr txBox="1"/>
          <p:nvPr/>
        </p:nvSpPr>
        <p:spPr>
          <a:xfrm>
            <a:off x="8361655" y="1561984"/>
            <a:ext cx="260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compra</a:t>
            </a:r>
          </a:p>
        </p:txBody>
      </p:sp>
      <p:sp>
        <p:nvSpPr>
          <p:cNvPr id="43" name="CaixaDeTexto 1">
            <a:extLst>
              <a:ext uri="{FF2B5EF4-FFF2-40B4-BE49-F238E27FC236}">
                <a16:creationId xmlns:a16="http://schemas.microsoft.com/office/drawing/2014/main" id="{6061A790-F893-AC4B-8D71-F0418DA136F9}"/>
              </a:ext>
            </a:extLst>
          </p:cNvPr>
          <p:cNvSpPr txBox="1"/>
          <p:nvPr/>
        </p:nvSpPr>
        <p:spPr>
          <a:xfrm>
            <a:off x="3709377" y="5333114"/>
            <a:ext cx="1857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err="1">
                <a:solidFill>
                  <a:srgbClr val="FF8200"/>
                </a:solidFill>
              </a:rPr>
              <a:t>inter_D</a:t>
            </a:r>
            <a:endParaRPr lang="pt-BR" sz="1100" dirty="0">
              <a:solidFill>
                <a:srgbClr val="FF8200"/>
              </a:solidFill>
            </a:endParaRPr>
          </a:p>
          <a:p>
            <a:pPr algn="ctr"/>
            <a:r>
              <a:rPr lang="pt-BR" sz="1100" dirty="0" err="1">
                <a:solidFill>
                  <a:srgbClr val="FF8200"/>
                </a:solidFill>
              </a:rPr>
              <a:t>inter_P</a:t>
            </a:r>
            <a:endParaRPr lang="pt-BR" sz="1100" dirty="0">
              <a:solidFill>
                <a:srgbClr val="FF8200"/>
              </a:solidFill>
            </a:endParaRPr>
          </a:p>
          <a:p>
            <a:pPr algn="ctr"/>
            <a:r>
              <a:rPr lang="pt-BR" sz="1100" dirty="0" err="1">
                <a:solidFill>
                  <a:srgbClr val="FF8200"/>
                </a:solidFill>
              </a:rPr>
              <a:t>alpha_D</a:t>
            </a:r>
            <a:endParaRPr lang="pt-BR" sz="1100" dirty="0">
              <a:solidFill>
                <a:srgbClr val="FF8200"/>
              </a:solidFill>
            </a:endParaRPr>
          </a:p>
          <a:p>
            <a:pPr algn="ctr"/>
            <a:r>
              <a:rPr lang="pt-BR" sz="1100" dirty="0" err="1">
                <a:solidFill>
                  <a:srgbClr val="FF8200"/>
                </a:solidFill>
              </a:rPr>
              <a:t>alpha_P</a:t>
            </a:r>
            <a:endParaRPr lang="pt-BR" sz="1100" dirty="0">
              <a:solidFill>
                <a:srgbClr val="FF8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6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3057497" y="1892903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recorrência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8484876" y="1892903"/>
            <a:ext cx="269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produto</a:t>
            </a:r>
          </a:p>
        </p:txBody>
      </p:sp>
      <p:sp>
        <p:nvSpPr>
          <p:cNvPr id="35" name="CaixaDeTexto 1">
            <a:extLst>
              <a:ext uri="{FF2B5EF4-FFF2-40B4-BE49-F238E27FC236}">
                <a16:creationId xmlns:a16="http://schemas.microsoft.com/office/drawing/2014/main" id="{FBF71859-FBB7-474D-BFA2-499CD58F81FA}"/>
              </a:ext>
            </a:extLst>
          </p:cNvPr>
          <p:cNvSpPr txBox="1"/>
          <p:nvPr/>
        </p:nvSpPr>
        <p:spPr>
          <a:xfrm>
            <a:off x="209388" y="6049653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9263CD00-89DB-5C40-B685-8B53CD3B1D34}"/>
              </a:ext>
            </a:extLst>
          </p:cNvPr>
          <p:cNvSpPr txBox="1"/>
          <p:nvPr/>
        </p:nvSpPr>
        <p:spPr>
          <a:xfrm>
            <a:off x="372585" y="4186048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40" name="CaixaDeTexto 1">
            <a:extLst>
              <a:ext uri="{FF2B5EF4-FFF2-40B4-BE49-F238E27FC236}">
                <a16:creationId xmlns:a16="http://schemas.microsoft.com/office/drawing/2014/main" id="{74127317-4CA3-8E47-935A-65A89CDBA09B}"/>
              </a:ext>
            </a:extLst>
          </p:cNvPr>
          <p:cNvSpPr txBox="1"/>
          <p:nvPr/>
        </p:nvSpPr>
        <p:spPr>
          <a:xfrm>
            <a:off x="359236" y="5069040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1F2228-07DD-E449-968E-66E2C91B5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367" y="2508031"/>
            <a:ext cx="3272965" cy="29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599786" y="2191602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EF1ACA7E-40C8-A843-808C-F8353312DE5F}"/>
              </a:ext>
            </a:extLst>
          </p:cNvPr>
          <p:cNvSpPr txBox="1"/>
          <p:nvPr/>
        </p:nvSpPr>
        <p:spPr>
          <a:xfrm>
            <a:off x="2304171" y="4605717"/>
            <a:ext cx="6136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Ter as coisas do lar na hora que quer, otimizar seu tempo, comer bem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532380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4311440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4311440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4311440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727B41D-CF83-4220-89A4-ECDB97144038}"/>
              </a:ext>
            </a:extLst>
          </p:cNvPr>
          <p:cNvSpPr/>
          <p:nvPr/>
        </p:nvSpPr>
        <p:spPr>
          <a:xfrm>
            <a:off x="6477812" y="3262739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D1A9874-6A28-424C-994A-1DAD107F8752}"/>
              </a:ext>
            </a:extLst>
          </p:cNvPr>
          <p:cNvSpPr/>
          <p:nvPr/>
        </p:nvSpPr>
        <p:spPr>
          <a:xfrm>
            <a:off x="10282527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88E335-3A88-4CCE-BEFA-AA6A7DFC2221}"/>
              </a:ext>
            </a:extLst>
          </p:cNvPr>
          <p:cNvSpPr/>
          <p:nvPr/>
        </p:nvSpPr>
        <p:spPr>
          <a:xfrm>
            <a:off x="8251432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0221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63204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300361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3139906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25166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5363430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15D6538-0AC8-40D8-8AD0-0A4719753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3316739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527" y="4365440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4365440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5392387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5392387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051FF42-E480-4980-93C6-E789BF87AB3A}"/>
              </a:ext>
            </a:extLst>
          </p:cNvPr>
          <p:cNvGrpSpPr/>
          <p:nvPr/>
        </p:nvGrpSpPr>
        <p:grpSpPr>
          <a:xfrm>
            <a:off x="10329677" y="3316739"/>
            <a:ext cx="913700" cy="288000"/>
            <a:chOff x="10329677" y="3031016"/>
            <a:chExt cx="913700" cy="288000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F85CE8B-0918-4E1F-8867-C9ACDD0E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49669A16-1C13-49EE-B670-DFBBE71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0A67BFB2-5440-4B5A-931D-065227EF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5392387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62C98D1-113B-46A9-9A64-D5221AF0C580}"/>
              </a:ext>
            </a:extLst>
          </p:cNvPr>
          <p:cNvGrpSpPr/>
          <p:nvPr/>
        </p:nvGrpSpPr>
        <p:grpSpPr>
          <a:xfrm>
            <a:off x="8308897" y="3316739"/>
            <a:ext cx="893070" cy="288000"/>
            <a:chOff x="8268305" y="3024545"/>
            <a:chExt cx="893070" cy="288000"/>
          </a:xfrm>
        </p:grpSpPr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12D15B56-96E1-407E-A6BB-0B3A2F3A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0F43FD9-BE6D-40F7-B36B-41E3E0E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680200FB-DCA2-4638-951D-0A42D028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4365440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7A7ED7-CE3B-A646-B99D-B32C0EC7956D}"/>
              </a:ext>
            </a:extLst>
          </p:cNvPr>
          <p:cNvSpPr/>
          <p:nvPr/>
        </p:nvSpPr>
        <p:spPr>
          <a:xfrm>
            <a:off x="329463" y="2998179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1295</Words>
  <Application>Microsoft Macintosh PowerPoint</Application>
  <PresentationFormat>Widescreen</PresentationFormat>
  <Paragraphs>174</Paragraphs>
  <Slides>20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Variável ‘mean_peso_cart’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 - K-means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54</cp:revision>
  <dcterms:created xsi:type="dcterms:W3CDTF">2020-08-15T11:26:10Z</dcterms:created>
  <dcterms:modified xsi:type="dcterms:W3CDTF">2020-09-04T23:11:46Z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